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-197" y="1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9786-3B9C-41EF-937D-40AE87EFA380}" type="datetimeFigureOut">
              <a:rPr lang="en-US" smtClean="0"/>
              <a:t>7/28/2011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6113-8E83-404A-8501-6AF8A51D3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318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9786-3B9C-41EF-937D-40AE87EFA380}" type="datetimeFigureOut">
              <a:rPr lang="en-US" smtClean="0"/>
              <a:t>7/28/2011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6113-8E83-404A-8501-6AF8A51D3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290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9786-3B9C-41EF-937D-40AE87EFA380}" type="datetimeFigureOut">
              <a:rPr lang="en-US" smtClean="0"/>
              <a:t>7/28/2011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6113-8E83-404A-8501-6AF8A51D3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625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9786-3B9C-41EF-937D-40AE87EFA380}" type="datetimeFigureOut">
              <a:rPr lang="en-US" smtClean="0"/>
              <a:t>7/28/2011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6113-8E83-404A-8501-6AF8A51D3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047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9786-3B9C-41EF-937D-40AE87EFA380}" type="datetimeFigureOut">
              <a:rPr lang="en-US" smtClean="0"/>
              <a:t>7/28/2011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6113-8E83-404A-8501-6AF8A51D3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785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9786-3B9C-41EF-937D-40AE87EFA380}" type="datetimeFigureOut">
              <a:rPr lang="en-US" smtClean="0"/>
              <a:t>7/28/2011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6113-8E83-404A-8501-6AF8A51D3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181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9786-3B9C-41EF-937D-40AE87EFA380}" type="datetimeFigureOut">
              <a:rPr lang="en-US" smtClean="0"/>
              <a:t>7/28/2011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6113-8E83-404A-8501-6AF8A51D3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127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9786-3B9C-41EF-937D-40AE87EFA380}" type="datetimeFigureOut">
              <a:rPr lang="en-US" smtClean="0"/>
              <a:t>7/28/2011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6113-8E83-404A-8501-6AF8A51D3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729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9786-3B9C-41EF-937D-40AE87EFA380}" type="datetimeFigureOut">
              <a:rPr lang="en-US" smtClean="0"/>
              <a:t>7/28/2011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6113-8E83-404A-8501-6AF8A51D3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983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9786-3B9C-41EF-937D-40AE87EFA380}" type="datetimeFigureOut">
              <a:rPr lang="en-US" smtClean="0"/>
              <a:t>7/28/2011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6113-8E83-404A-8501-6AF8A51D3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379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99786-3B9C-41EF-937D-40AE87EFA380}" type="datetimeFigureOut">
              <a:rPr lang="en-US" smtClean="0"/>
              <a:t>7/28/2011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36113-8E83-404A-8501-6AF8A51D3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968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99786-3B9C-41EF-937D-40AE87EFA380}" type="datetimeFigureOut">
              <a:rPr lang="en-US" smtClean="0"/>
              <a:t>7/28/2011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36113-8E83-404A-8501-6AF8A51D31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763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mark.nowotarski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6280" y="921385"/>
            <a:ext cx="7772400" cy="1470025"/>
          </a:xfrm>
        </p:spPr>
        <p:txBody>
          <a:bodyPr/>
          <a:lstStyle/>
          <a:p>
            <a:r>
              <a:rPr lang="en-US" dirty="0" smtClean="0"/>
              <a:t>Crowdfunding Your Invention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1280" y="2585720"/>
            <a:ext cx="6400800" cy="239268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Mark Nowotarski (Patent Agent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sz="2600" dirty="0" smtClean="0">
                <a:solidFill>
                  <a:schemeClr val="tx1"/>
                </a:solidFill>
              </a:rPr>
              <a:t>www.marketsandpatents.com</a:t>
            </a:r>
          </a:p>
          <a:p>
            <a:r>
              <a:rPr lang="en-US" sz="2600" dirty="0" smtClean="0">
                <a:solidFill>
                  <a:schemeClr val="tx1"/>
                </a:solidFill>
                <a:hlinkClick r:id="rId2"/>
              </a:rPr>
              <a:t>mark.nowotarski@gmail.com</a:t>
            </a:r>
            <a:endParaRPr lang="en-US" sz="2600" dirty="0" smtClean="0">
              <a:solidFill>
                <a:schemeClr val="tx1"/>
              </a:solidFill>
            </a:endParaRPr>
          </a:p>
          <a:p>
            <a:r>
              <a:rPr lang="en-US" sz="2600" dirty="0" smtClean="0">
                <a:solidFill>
                  <a:schemeClr val="tx1"/>
                </a:solidFill>
              </a:rPr>
              <a:t>203 975 7678</a:t>
            </a:r>
            <a:endParaRPr lang="en-US" sz="2600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22287"/>
            <a:ext cx="2092959" cy="123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93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02560" y="0"/>
            <a:ext cx="34193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Crowdfunding</a:t>
            </a:r>
            <a:endParaRPr lang="en-US" sz="4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22287"/>
            <a:ext cx="2092959" cy="12357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16000" y="829194"/>
            <a:ext cx="704734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Make a prototype: Make a video: File a patent application.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Post on internet with </a:t>
            </a:r>
            <a:r>
              <a:rPr lang="en-US" sz="2400" dirty="0" smtClean="0"/>
              <a:t>pricing, funding goal, and funding deadline (e.g. 30 – 60 days).</a:t>
            </a:r>
            <a:endParaRPr lang="en-US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Promote it: </a:t>
            </a:r>
            <a:r>
              <a:rPr lang="en-US" sz="2800" b="1" dirty="0" smtClean="0"/>
              <a:t>Promote it: </a:t>
            </a:r>
            <a:r>
              <a:rPr lang="en-US" sz="4000" b="1" i="1" dirty="0" smtClean="0"/>
              <a:t>Promote it!!!!!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Take committed orders guaranteed by credit </a:t>
            </a:r>
            <a:r>
              <a:rPr lang="en-US" sz="2400" dirty="0" smtClean="0"/>
              <a:t>card.</a:t>
            </a:r>
            <a:endParaRPr lang="en-US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u="sng" dirty="0" smtClean="0"/>
              <a:t>If you </a:t>
            </a:r>
            <a:r>
              <a:rPr lang="en-US" sz="2400" u="sng" dirty="0" smtClean="0"/>
              <a:t>do </a:t>
            </a:r>
            <a:r>
              <a:rPr lang="en-US" sz="2400" dirty="0" smtClean="0"/>
              <a:t>meet your funding goal by funding deadline, </a:t>
            </a:r>
            <a:r>
              <a:rPr lang="en-US" sz="2400" dirty="0" smtClean="0"/>
              <a:t>everyone gets charged, you get $, you make and deliver the product.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u="sng" dirty="0" smtClean="0"/>
              <a:t>If you </a:t>
            </a:r>
            <a:r>
              <a:rPr lang="en-US" sz="2400" u="sng" dirty="0" smtClean="0"/>
              <a:t>don’t</a:t>
            </a:r>
            <a:r>
              <a:rPr lang="en-US" sz="2400" dirty="0" smtClean="0"/>
              <a:t> meet your funding goal, </a:t>
            </a:r>
            <a:r>
              <a:rPr lang="en-US" sz="2400" dirty="0" smtClean="0"/>
              <a:t>no one gets </a:t>
            </a:r>
            <a:r>
              <a:rPr lang="en-US" sz="2400" dirty="0" smtClean="0"/>
              <a:t>charged, you cry in your beer, </a:t>
            </a:r>
            <a:r>
              <a:rPr lang="en-US" sz="2400" dirty="0" smtClean="0"/>
              <a:t>and it’s back to the drawing board.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400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68629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7066" y="256309"/>
            <a:ext cx="227280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Example:</a:t>
            </a:r>
            <a:endParaRPr lang="en-US" sz="4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27" b="36104"/>
          <a:stretch/>
        </p:blipFill>
        <p:spPr bwMode="auto">
          <a:xfrm>
            <a:off x="3394709" y="311727"/>
            <a:ext cx="4068043" cy="602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2" t="14663" r="26753" b="73630"/>
          <a:stretch/>
        </p:blipFill>
        <p:spPr bwMode="auto">
          <a:xfrm>
            <a:off x="220286" y="1265612"/>
            <a:ext cx="8249117" cy="1005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0" t="36000" r="35750" b="10663"/>
          <a:stretch/>
        </p:blipFill>
        <p:spPr bwMode="auto">
          <a:xfrm>
            <a:off x="307571" y="2346960"/>
            <a:ext cx="7776556" cy="4511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2701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46" t="18669" r="35003" b="7997"/>
          <a:stretch/>
        </p:blipFill>
        <p:spPr bwMode="auto">
          <a:xfrm>
            <a:off x="1510838" y="137160"/>
            <a:ext cx="5663348" cy="6627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Flipphandle - makes bike storage a snapp! by Alejandro Lacreu — Kickstarter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37414" y="1209535"/>
            <a:ext cx="3137785" cy="178903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637415" y="2960470"/>
            <a:ext cx="3139122" cy="36752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02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0163" y="193963"/>
            <a:ext cx="83649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/>
              <a:t>What Does it Take to be Successful?</a:t>
            </a:r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22287"/>
            <a:ext cx="2092959" cy="12357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950" y="946785"/>
            <a:ext cx="9080050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b="1" dirty="0" smtClean="0"/>
              <a:t>Planning &amp; Preparation </a:t>
            </a:r>
            <a:r>
              <a:rPr lang="en-US" sz="2400" dirty="0" smtClean="0"/>
              <a:t>– perhaps for a year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Prototype made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Production facilities lined up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Video – good but not too good</a:t>
            </a:r>
            <a:endParaRPr lang="en-US" sz="2400" dirty="0" smtClean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Business plan – break even, make money on licensing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b="1" dirty="0" smtClean="0"/>
              <a:t>Media coverage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Social Network – blogs/forums/moderators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Commercial – </a:t>
            </a:r>
            <a:r>
              <a:rPr lang="en-US" sz="2400" dirty="0" err="1" smtClean="0"/>
              <a:t>Gizmodo</a:t>
            </a:r>
            <a:r>
              <a:rPr lang="en-US" sz="2400" dirty="0" smtClean="0"/>
              <a:t>/</a:t>
            </a:r>
            <a:r>
              <a:rPr lang="en-US" sz="2400" dirty="0" err="1" smtClean="0"/>
              <a:t>Techcrunch</a:t>
            </a:r>
            <a:r>
              <a:rPr lang="en-US" sz="2400" dirty="0" smtClean="0"/>
              <a:t> /</a:t>
            </a:r>
            <a:r>
              <a:rPr lang="en-US" sz="2400" dirty="0" err="1" smtClean="0"/>
              <a:t>FastCompany</a:t>
            </a:r>
            <a:r>
              <a:rPr lang="en-US" sz="2400" dirty="0" smtClean="0"/>
              <a:t>/</a:t>
            </a:r>
            <a:r>
              <a:rPr lang="en-US" sz="2400" dirty="0" err="1" smtClean="0"/>
              <a:t>Huffpost</a:t>
            </a:r>
            <a:r>
              <a:rPr lang="en-US" sz="2400" dirty="0" smtClean="0"/>
              <a:t> /NYT</a:t>
            </a:r>
            <a:endParaRPr lang="en-US" sz="24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2400" b="1" dirty="0" smtClean="0"/>
              <a:t>Wide range of award offerings </a:t>
            </a:r>
            <a:r>
              <a:rPr lang="en-US" sz="2400" dirty="0" smtClean="0"/>
              <a:t>($1 to $1,000) with good rewards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b="1" dirty="0" smtClean="0"/>
              <a:t>Cool Factor </a:t>
            </a:r>
            <a:r>
              <a:rPr lang="en-US" sz="2400" dirty="0" smtClean="0"/>
              <a:t>– Inspiration Factor – </a:t>
            </a:r>
            <a:r>
              <a:rPr lang="en-US" sz="2400" dirty="0" smtClean="0"/>
              <a:t>Public Service </a:t>
            </a:r>
            <a:r>
              <a:rPr lang="en-US" sz="2400" dirty="0" smtClean="0"/>
              <a:t>Factor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b="1" dirty="0" smtClean="0"/>
              <a:t>Already be successful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b="1" dirty="0" smtClean="0"/>
              <a:t>If at first you don’t succeed, try </a:t>
            </a:r>
            <a:r>
              <a:rPr lang="en-US" sz="2400" b="1" dirty="0" err="1" smtClean="0"/>
              <a:t>try</a:t>
            </a:r>
            <a:r>
              <a:rPr lang="en-US" sz="2400" b="1" dirty="0" smtClean="0"/>
              <a:t> again.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821619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68" y="1384300"/>
            <a:ext cx="3206221" cy="527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6490" y="1436370"/>
            <a:ext cx="2338070" cy="2338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4867641" y="3792974"/>
            <a:ext cx="26101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Devin Montgomery</a:t>
            </a:r>
          </a:p>
          <a:p>
            <a:pPr algn="ctr"/>
            <a:r>
              <a:rPr lang="en-US" b="1" dirty="0" smtClean="0"/>
              <a:t>Pittsburgh PA</a:t>
            </a:r>
          </a:p>
          <a:p>
            <a:pPr algn="ctr"/>
            <a:r>
              <a:rPr lang="en-US" b="1" dirty="0" smtClean="0"/>
              <a:t>Recent graduate 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5008880" y="4952276"/>
            <a:ext cx="22862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/>
              <a:t>563 Backers </a:t>
            </a:r>
          </a:p>
          <a:p>
            <a:pPr algn="ctr"/>
            <a:r>
              <a:rPr lang="en-US" sz="2400" b="1" dirty="0" smtClean="0"/>
              <a:t>$60,642 pledged of $20,000 goal </a:t>
            </a:r>
            <a:endParaRPr lang="en-US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1378488" y="84574"/>
            <a:ext cx="619413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 smtClean="0"/>
              <a:t>Backcountry Boiler: </a:t>
            </a:r>
          </a:p>
          <a:p>
            <a:pPr algn="ctr"/>
            <a:r>
              <a:rPr lang="en-US" sz="4400" dirty="0" smtClean="0"/>
              <a:t>Hot water from found fuel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87540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26125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err="1" smtClean="0"/>
              <a:t>TiGr</a:t>
            </a:r>
            <a:r>
              <a:rPr lang="en-US" sz="4400" dirty="0" smtClean="0"/>
              <a:t>: Titanium Lock as Cool as your Bike</a:t>
            </a:r>
            <a:endParaRPr lang="en-US" sz="4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20" y="4064000"/>
            <a:ext cx="3612931" cy="279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3" y="925830"/>
            <a:ext cx="3779297" cy="2823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602480" y="2794614"/>
            <a:ext cx="39522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Bob and John </a:t>
            </a:r>
            <a:r>
              <a:rPr lang="en-US" b="1" dirty="0" err="1"/>
              <a:t>Loughlin</a:t>
            </a:r>
            <a:r>
              <a:rPr lang="en-US" b="1" dirty="0"/>
              <a:t>, Inventors, Engineers, Entrepreneurs, Lock Enthusiasts, Bike Riders, Father and Son</a:t>
            </a:r>
            <a:endParaRPr lang="en-US" b="1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660" y="1145540"/>
            <a:ext cx="3756660" cy="1111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5598160" y="4596676"/>
            <a:ext cx="25603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740 Backers</a:t>
            </a:r>
          </a:p>
          <a:p>
            <a:pPr algn="ctr"/>
            <a:r>
              <a:rPr lang="en-US" sz="2400" b="1" dirty="0"/>
              <a:t>$108,065 pledged of $37,500 goal </a:t>
            </a:r>
          </a:p>
        </p:txBody>
      </p:sp>
    </p:spTree>
    <p:extLst>
      <p:ext uri="{BB962C8B-B14F-4D97-AF65-F5344CB8AC3E}">
        <p14:creationId xmlns:p14="http://schemas.microsoft.com/office/powerpoint/2010/main" val="192140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79494"/>
            <a:ext cx="911127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err="1" smtClean="0"/>
              <a:t>TikTok+LunaTik</a:t>
            </a:r>
            <a:r>
              <a:rPr lang="en-US" sz="4400" dirty="0" smtClean="0"/>
              <a:t> Multi-Touch Watch Kits</a:t>
            </a:r>
            <a:endParaRPr lang="en-US" sz="4400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450" y="1090930"/>
            <a:ext cx="2095500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124960" y="332025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Scott Wilson is the founder of Chicago-based MINIMAL, a studio whose diverse work spans industries ranging from technology, interaction and consumer products to fashion, furniture and environments.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897120" y="4972596"/>
            <a:ext cx="2895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13,512 Backers</a:t>
            </a:r>
          </a:p>
          <a:p>
            <a:pPr algn="ctr"/>
            <a:r>
              <a:rPr lang="en-US" sz="2400" b="1" dirty="0"/>
              <a:t>$942,578 pledged of $15,000 </a:t>
            </a:r>
            <a:r>
              <a:rPr lang="en-US" sz="2400" b="1" dirty="0" smtClean="0"/>
              <a:t>goal</a:t>
            </a:r>
          </a:p>
          <a:p>
            <a:pPr algn="ctr"/>
            <a:r>
              <a:rPr lang="en-US" sz="2400" b="1" dirty="0" smtClean="0"/>
              <a:t>Licensed to Apple </a:t>
            </a:r>
            <a:endParaRPr lang="en-US" sz="2400" b="1" dirty="0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32" t="40703" r="43620" b="31294"/>
          <a:stretch/>
        </p:blipFill>
        <p:spPr bwMode="auto">
          <a:xfrm>
            <a:off x="0" y="4515890"/>
            <a:ext cx="4114800" cy="192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09255" y="6374368"/>
            <a:ext cx="2184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Chinese knockoff $20</a:t>
            </a:r>
            <a:endParaRPr lang="en-US" dirty="0"/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73" y="805296"/>
            <a:ext cx="3945082" cy="2958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00200" y="3782291"/>
            <a:ext cx="1321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Original $50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348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65200" y="2092960"/>
            <a:ext cx="69392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Crowdfunding is an effective new way to raise money for initial product production.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Success depends upon good product design, meticulous planning, extensive promotion, and, as with many things in life, </a:t>
            </a:r>
            <a:r>
              <a:rPr lang="en-US" sz="2400" dirty="0" smtClean="0"/>
              <a:t>tireless persistence.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22287"/>
            <a:ext cx="2092959" cy="123571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712720" y="782321"/>
            <a:ext cx="314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Bottom Line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7725705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364</Words>
  <Application>Microsoft Office PowerPoint</Application>
  <PresentationFormat>On-screen Show (4:3)</PresentationFormat>
  <Paragraphs>48</Paragraphs>
  <Slides>9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Crowdfunding Your Invention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Crowdfunding Your Invention</dc:title>
  <dc:creator>Mark Nowotarski</dc:creator>
  <cp:lastModifiedBy>Mark Nowotarski</cp:lastModifiedBy>
  <cp:revision>25</cp:revision>
  <dcterms:created xsi:type="dcterms:W3CDTF">2011-07-26T18:38:21Z</dcterms:created>
  <dcterms:modified xsi:type="dcterms:W3CDTF">2011-07-28T19:09:58Z</dcterms:modified>
</cp:coreProperties>
</file>